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00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98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996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/>
            <a:r>
              <a:rPr lang="en-US" sz="8000" dirty="0">
                <a:solidFill>
                  <a:prstClr val="white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/>
            <a:r>
              <a:rPr lang="en-US" sz="8000" dirty="0">
                <a:solidFill>
                  <a:prstClr val="white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6582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635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150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724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292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492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810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36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98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46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87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3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00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11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8A87A34-81AB-432B-8DAE-1953F412C126}" type="datetimeFigureOut">
              <a:rPr lang="en-US" dirty="0">
                <a:solidFill>
                  <a:prstClr val="white">
                    <a:tint val="75000"/>
                  </a:prstClr>
                </a:solidFill>
              </a:rPr>
              <a:pPr defTabSz="457200"/>
              <a:t>10/28/2018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2899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ZAKAŻENIA W PRAKTYCE SZPITALNEJ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Lek. Karolina </a:t>
            </a:r>
            <a:r>
              <a:rPr lang="pl-PL" dirty="0" err="1"/>
              <a:t>Balawajder</a:t>
            </a:r>
            <a:endParaRPr lang="pl-PL" dirty="0"/>
          </a:p>
          <a:p>
            <a:endParaRPr lang="pl-PL" sz="1400" dirty="0" smtClean="0"/>
          </a:p>
          <a:p>
            <a:r>
              <a:rPr lang="pl-PL" sz="1400" smtClean="0"/>
              <a:t>30 </a:t>
            </a:r>
            <a:r>
              <a:rPr lang="pl-PL" sz="1400" smtClean="0"/>
              <a:t>października </a:t>
            </a:r>
            <a:r>
              <a:rPr lang="pl-PL" sz="1400" dirty="0"/>
              <a:t>2018</a:t>
            </a:r>
          </a:p>
          <a:p>
            <a:r>
              <a:rPr lang="pl-PL" sz="1400" dirty="0" smtClean="0"/>
              <a:t>Szpital im. Dr Romana Grzeszczaka w </a:t>
            </a:r>
            <a:r>
              <a:rPr lang="pl-PL" sz="1400" dirty="0" err="1" smtClean="0"/>
              <a:t>słupcy</a:t>
            </a:r>
            <a:endParaRPr lang="pl-PL" sz="1400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9031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88" y="25950"/>
            <a:ext cx="6709024" cy="6806100"/>
          </a:xfrm>
        </p:spPr>
      </p:pic>
    </p:spTree>
    <p:extLst>
      <p:ext uri="{BB962C8B-B14F-4D97-AF65-F5344CB8AC3E}">
        <p14:creationId xmlns:p14="http://schemas.microsoft.com/office/powerpoint/2010/main" val="107525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SSI – ZAKAŻENIA MIEJSCA OPEROWANEGO</a:t>
            </a:r>
            <a:br>
              <a:rPr lang="pl-PL" dirty="0"/>
            </a:br>
            <a:r>
              <a:rPr lang="pl-PL" dirty="0"/>
              <a:t>ZAKAŻENIE POWIERZCHOWNE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dirty="0"/>
              <a:t>Zakażenie pojawiło się w </a:t>
            </a:r>
            <a:r>
              <a:rPr lang="pl-PL" b="1" dirty="0"/>
              <a:t>ciągu 30 dni </a:t>
            </a:r>
            <a:r>
              <a:rPr lang="pl-PL" dirty="0"/>
              <a:t>od zabiegu operacyjnego </a:t>
            </a:r>
            <a:r>
              <a:rPr lang="pl-PL" u="sng" dirty="0"/>
              <a:t>oraz</a:t>
            </a:r>
            <a:r>
              <a:rPr lang="pl-PL" dirty="0"/>
              <a:t> obejmuje </a:t>
            </a:r>
            <a:r>
              <a:rPr lang="pl-PL" b="1" dirty="0"/>
              <a:t>jedynie skórę i tkankę podskórną w miejscu nacięcia</a:t>
            </a:r>
            <a:r>
              <a:rPr lang="pl-PL" dirty="0"/>
              <a:t>, </a:t>
            </a:r>
            <a:r>
              <a:rPr lang="pl-PL" u="sng" dirty="0"/>
              <a:t>spełnia przynajmniej jedno z poniższych kryteriów:</a:t>
            </a:r>
            <a:endParaRPr lang="pl-PL" dirty="0"/>
          </a:p>
          <a:p>
            <a:pPr lvl="0" algn="just" fontAlgn="base"/>
            <a:r>
              <a:rPr lang="pl-PL" dirty="0"/>
              <a:t>Ropna wydzielina z powierzchownych warstw nacięcia bez dodatniego wyniku badania mikrobiologicznego</a:t>
            </a:r>
          </a:p>
          <a:p>
            <a:pPr lvl="0" algn="just" fontAlgn="base"/>
            <a:r>
              <a:rPr lang="pl-PL" dirty="0"/>
              <a:t>Z aseptycznie pobranej próbki (płynu, tkanki) z miejsca nacięcia wyizolowano drobnoustroje. </a:t>
            </a:r>
          </a:p>
          <a:p>
            <a:pPr lvl="0" algn="just" fontAlgn="base"/>
            <a:r>
              <a:rPr lang="pl-PL" dirty="0"/>
              <a:t>Stwierdza się przynajmniej jeden z poniższych objawów zakażenia: ból lub tkliwość, zlokalizowany obrzęk, zaczerwienienie lub </a:t>
            </a:r>
            <a:r>
              <a:rPr lang="pl-PL" dirty="0" err="1"/>
              <a:t>ucieplenie</a:t>
            </a:r>
            <a:r>
              <a:rPr lang="pl-PL" dirty="0"/>
              <a:t> </a:t>
            </a:r>
            <a:r>
              <a:rPr lang="pl-PL" u="sng" dirty="0"/>
              <a:t>oraz </a:t>
            </a:r>
            <a:r>
              <a:rPr lang="pl-PL" dirty="0"/>
              <a:t>chirurg podjął decyzję o otwarciu miejsca nacięcia; </a:t>
            </a:r>
            <a:r>
              <a:rPr lang="pl-PL" u="sng" dirty="0"/>
              <a:t>z wyjątkiem sytuacji,</a:t>
            </a:r>
            <a:r>
              <a:rPr lang="pl-PL" dirty="0"/>
              <a:t> gdy posiew pobrany z miejsca nacięcia jest ujemny.</a:t>
            </a:r>
          </a:p>
          <a:p>
            <a:pPr lvl="0" algn="just" fontAlgn="base"/>
            <a:r>
              <a:rPr lang="pl-PL" dirty="0"/>
              <a:t>Rozpoznanie powierzchownego ZMO zostało postawione przez lekarza.</a:t>
            </a:r>
          </a:p>
          <a:p>
            <a:pPr algn="just"/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906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SSI – ZAKAŻENIA MIEJSCA OPEROWANEGO</a:t>
            </a:r>
            <a:br>
              <a:rPr lang="pl-PL" dirty="0"/>
            </a:br>
            <a:r>
              <a:rPr lang="pl-PL" dirty="0"/>
              <a:t>ZAKAŻENIE GŁĘBOKIE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Objawy zakażenia pojawiły się w ciągu </a:t>
            </a:r>
            <a:r>
              <a:rPr lang="pl-PL" b="1" dirty="0"/>
              <a:t>30 dni od zabiegu operacyjnego, jeśli nie wszczepiono implantu lub w ciągu 90 dni, jeśli wszczepiono implant </a:t>
            </a:r>
            <a:r>
              <a:rPr lang="pl-PL" u="sng" dirty="0"/>
              <a:t>oraz</a:t>
            </a:r>
            <a:r>
              <a:rPr lang="pl-PL" dirty="0"/>
              <a:t> zakażenie wydaje się być związane z zabiegiem operacyjnym </a:t>
            </a:r>
            <a:r>
              <a:rPr lang="pl-PL" u="sng" dirty="0"/>
              <a:t>i</a:t>
            </a:r>
            <a:r>
              <a:rPr lang="pl-PL" dirty="0"/>
              <a:t> obejmuje głęboko położone tkanki miękkie (np. powięź, mięśnie) w miejscu nacięcia </a:t>
            </a:r>
            <a:r>
              <a:rPr lang="pl-PL" u="sng" dirty="0"/>
              <a:t>i spełnia przynajmniej jedno z poniższych kryteriów: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8583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SSI – ZAKAŻENIA MIEJSCA OPEROWANEGO</a:t>
            </a:r>
            <a:br>
              <a:rPr lang="pl-PL" dirty="0"/>
            </a:br>
            <a:r>
              <a:rPr lang="pl-PL" dirty="0"/>
              <a:t>ZAKAŻENIE GŁĘBOKIE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dirty="0"/>
              <a:t>Ropna wydzielina z głębi miejsca nacięcia, ale nie z narządu lub przestrzeni objętej zabiegiem </a:t>
            </a:r>
            <a:r>
              <a:rPr lang="pl-PL" dirty="0" smtClean="0"/>
              <a:t>operacyjnym</a:t>
            </a:r>
          </a:p>
          <a:p>
            <a:pPr lvl="0" algn="just"/>
            <a:r>
              <a:rPr lang="pl-PL" dirty="0" smtClean="0"/>
              <a:t>Rana </a:t>
            </a:r>
            <a:r>
              <a:rPr lang="pl-PL" dirty="0"/>
              <a:t>pooperacyjna ulega samoczynnemu otwarciu lub jest otwarta przez lekarza, a u pacjenta wystąpił przynajmniej jeden z poniższych objawów: gorączka (&gt;38º C), zlokalizowany ból lub </a:t>
            </a:r>
            <a:r>
              <a:rPr lang="pl-PL" dirty="0" err="1" smtClean="0"/>
              <a:t>ucieplenie</a:t>
            </a:r>
            <a:r>
              <a:rPr lang="pl-PL" dirty="0" smtClean="0"/>
              <a:t>; </a:t>
            </a:r>
            <a:r>
              <a:rPr lang="pl-PL" u="sng" dirty="0"/>
              <a:t>z wyjątkiem sytuacji,</a:t>
            </a:r>
            <a:r>
              <a:rPr lang="pl-PL" dirty="0"/>
              <a:t> gdy posiew pobrany z miejsca nacięcia jest ujemny.</a:t>
            </a:r>
          </a:p>
          <a:p>
            <a:pPr lvl="0" algn="just"/>
            <a:r>
              <a:rPr lang="pl-PL" dirty="0"/>
              <a:t>Pojawił się ropień lub zakażenie zostało udokumentowane w inny sposób – nacięcie, reoperacja, badanie histopatologiczne lub obrazowe.</a:t>
            </a:r>
          </a:p>
          <a:p>
            <a:pPr lvl="0" algn="just"/>
            <a:r>
              <a:rPr lang="pl-PL" dirty="0"/>
              <a:t>Rozpoznanie głębokiego zakażenia miejsca nacięcia jest postawione przez lekarza.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8208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SSI – ZAKAŻENIA MIEJSCA OPEROWANEGO</a:t>
            </a:r>
            <a:br>
              <a:rPr lang="pl-PL" dirty="0"/>
            </a:br>
            <a:r>
              <a:rPr lang="pl-PL" dirty="0"/>
              <a:t>ZAKAŻENIE NARZĄDU / PRZESTRZENI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Objawy zakażenia pojawiają się </a:t>
            </a:r>
            <a:r>
              <a:rPr lang="pl-PL" b="1" dirty="0"/>
              <a:t>w ciągu 30 dni po zabiegu operacyjnym, jeśli nie wszczepiono implantu lub w ciągu 90 dni, jeśli wszczepiono implant </a:t>
            </a:r>
            <a:r>
              <a:rPr lang="pl-PL" u="sng" dirty="0"/>
              <a:t>oraz</a:t>
            </a:r>
            <a:r>
              <a:rPr lang="pl-PL" dirty="0"/>
              <a:t> zakażenie wydaje się być związane z zabiegiem operacyjnym oraz obejmuje jakąkolwiek część anatomiczną (np. narządy, przestrzenie) inną niż w miejscu nacięcia, która były otwarta lub naruszona w trakcie zabiegu operacyjnego </a:t>
            </a:r>
            <a:r>
              <a:rPr lang="pl-PL" u="sng" dirty="0"/>
              <a:t>oraz spełnione jest przynajmniej jedno z poniższych kryteriów: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3770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SSI – ZAKAŻENIA MIEJSCA OPEROWANEGO</a:t>
            </a:r>
            <a:br>
              <a:rPr lang="pl-PL" dirty="0"/>
            </a:br>
            <a:r>
              <a:rPr lang="pl-PL" dirty="0"/>
              <a:t>ZAKAŻENIE NARZĄDU / PRZESTRZENI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 fontAlgn="base"/>
            <a:r>
              <a:rPr lang="pl-PL" sz="2000" dirty="0"/>
              <a:t>Ropna wydzielina z drenu umieszczonego w operowanym narządzie/przestrzeni</a:t>
            </a:r>
            <a:r>
              <a:rPr lang="pl-PL" sz="2000" dirty="0" smtClean="0"/>
              <a:t>.</a:t>
            </a:r>
          </a:p>
          <a:p>
            <a:pPr algn="just" fontAlgn="base"/>
            <a:r>
              <a:rPr lang="pl-PL" sz="2000" dirty="0" smtClean="0"/>
              <a:t>Z </a:t>
            </a:r>
            <a:r>
              <a:rPr lang="pl-PL" sz="2000" dirty="0"/>
              <a:t>aseptycznie pobranego wysięku lub tkanki z narządu/operowanej przestrzeni wyizolowano drobnoustroje</a:t>
            </a:r>
            <a:r>
              <a:rPr lang="pl-PL" sz="2000" dirty="0" smtClean="0"/>
              <a:t>.</a:t>
            </a:r>
            <a:endParaRPr lang="pl-PL" sz="2000" dirty="0"/>
          </a:p>
          <a:p>
            <a:pPr lvl="0" algn="just" fontAlgn="base"/>
            <a:r>
              <a:rPr lang="pl-PL" sz="2000" dirty="0"/>
              <a:t>Pojawił się ropień lub zakażenie narządu/przestrzeni operowanej udokumentowano w trakcie bezpośredniego badania, reoperacji, w badaniu histopatologicznym lub obrazowym</a:t>
            </a:r>
            <a:r>
              <a:rPr lang="pl-PL" sz="2000" dirty="0" smtClean="0"/>
              <a:t>.</a:t>
            </a:r>
            <a:endParaRPr lang="pl-PL" sz="2000" dirty="0"/>
          </a:p>
          <a:p>
            <a:pPr lvl="0" algn="just" fontAlgn="base"/>
            <a:r>
              <a:rPr lang="pl-PL" sz="2000" dirty="0"/>
              <a:t>Rozpoznanie zakażenia narządu/przestrzeni operowanej zostało postawione przez lekarza.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07651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PN – ZAPALENIE PŁUC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Zapalenie płuc stwierdzono w dwóch lub większej liczbie seryjnych zdjęć klatki piersiowej lub badaniach tomograficznych w przypadku współwystępujących chorób układu sercowo-naczyniowego lub oddechowego (jeśli jest możliwe porównanie z wcześniejszym wynikiem badania obrazowego, dwa nowe badania nie są konieczne</a:t>
            </a:r>
            <a:r>
              <a:rPr lang="pl-PL" dirty="0" smtClean="0"/>
              <a:t>).</a:t>
            </a:r>
            <a:endParaRPr lang="pl-PL" dirty="0"/>
          </a:p>
          <a:p>
            <a:pPr algn="just"/>
            <a:r>
              <a:rPr lang="pl-PL" dirty="0"/>
              <a:t>W przypadku pozostałych pacjentów wystarczające jest jedno badanie obrazowe.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856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PN – ZAPALENIE PŁUC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dirty="0"/>
              <a:t> oraz przynajmniej jedno z poniższych: </a:t>
            </a:r>
          </a:p>
          <a:p>
            <a:pPr lvl="0" algn="just"/>
            <a:r>
              <a:rPr lang="pl-PL" dirty="0"/>
              <a:t>Gorączka &gt; 38 °C bez innej przyczyny</a:t>
            </a:r>
          </a:p>
          <a:p>
            <a:pPr lvl="0" algn="just"/>
            <a:r>
              <a:rPr lang="pl-PL" dirty="0"/>
              <a:t>Leukopenia (&lt;4000 WBC/mm3) lub leukocytoza (&gt; 12 000 WBC/mm3)</a:t>
            </a:r>
          </a:p>
          <a:p>
            <a:pPr marL="0" lvl="0" indent="0" algn="just">
              <a:buNone/>
            </a:pPr>
            <a:r>
              <a:rPr lang="pl-PL" dirty="0"/>
              <a:t> oraz przynajmniej jeden z poniższych objawów:</a:t>
            </a:r>
          </a:p>
          <a:p>
            <a:pPr lvl="0" algn="just"/>
            <a:r>
              <a:rPr lang="pl-PL" dirty="0"/>
              <a:t>Pojawienie się ropnej plwociny lub zmiana charakteru już występującej (kolor, zapach, ilość, konsystencja)</a:t>
            </a:r>
          </a:p>
          <a:p>
            <a:pPr lvl="0" algn="just"/>
            <a:r>
              <a:rPr lang="pl-PL" dirty="0"/>
              <a:t>kaszel, duszność lub przyspieszenie częstości oddechów</a:t>
            </a:r>
          </a:p>
          <a:p>
            <a:pPr lvl="0" algn="just"/>
            <a:r>
              <a:rPr lang="pl-PL" dirty="0"/>
              <a:t>Występowanie objawów osłuchowych (furczenia lub szmery oskrzelowe), trzeszczenia, świsty</a:t>
            </a:r>
          </a:p>
          <a:p>
            <a:pPr lvl="0" algn="just"/>
            <a:r>
              <a:rPr lang="pl-PL" dirty="0"/>
              <a:t>Pogorszenie wymiany gazowej (np. spadek prężności tlenu we krwi tętniczej lub konieczność zwiększenia stężenia tlenu w mieszaninie oddechowej lub wysiłek oddechowy)</a:t>
            </a:r>
          </a:p>
        </p:txBody>
      </p:sp>
    </p:spTree>
    <p:extLst>
      <p:ext uri="{BB962C8B-B14F-4D97-AF65-F5344CB8AC3E}">
        <p14:creationId xmlns:p14="http://schemas.microsoft.com/office/powerpoint/2010/main" val="1269683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PN – ZAPALENIE PŁUC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oraz w powiązaniu z metodami diagnostycznymi:</a:t>
            </a:r>
          </a:p>
          <a:p>
            <a:pPr marL="514350" indent="-514350">
              <a:buAutoNum type="alphaLcParenR"/>
            </a:pPr>
            <a:r>
              <a:rPr lang="pl-PL" dirty="0"/>
              <a:t>Diagnostyka mikrobiologiczna – BAL, aspirat, próbka z dolnych dróg oddechowych</a:t>
            </a:r>
          </a:p>
          <a:p>
            <a:pPr marL="0" indent="0">
              <a:buNone/>
            </a:pPr>
            <a:endParaRPr lang="pl-PL" dirty="0"/>
          </a:p>
          <a:p>
            <a:pPr marL="514350" indent="-514350">
              <a:buAutoNum type="alphaLcParenR"/>
            </a:pPr>
            <a:r>
              <a:rPr lang="pl-PL" dirty="0"/>
              <a:t>Alternatywne metody mikrobiologiczne (np. posiew krwi, płyn z jamy otrzewnej, badania antygenów i przeciwciał </a:t>
            </a:r>
          </a:p>
          <a:p>
            <a:pPr marL="0" indent="0">
              <a:buNone/>
            </a:pPr>
            <a:endParaRPr lang="pl-PL" dirty="0"/>
          </a:p>
          <a:p>
            <a:pPr marL="514350" indent="-514350">
              <a:buAutoNum type="alphaLcParenR"/>
            </a:pPr>
            <a:r>
              <a:rPr lang="pl-PL" dirty="0"/>
              <a:t>Inne – posiew plwociny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8149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UTI – ZAKAŻENIA UKŁADU MOCZOWEGO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b="1" dirty="0"/>
              <a:t>UTI-A: objawowe zakażenie układu moczowego potwierdzone </a:t>
            </a:r>
            <a:r>
              <a:rPr lang="pl-PL" b="1" dirty="0" smtClean="0"/>
              <a:t>mikrobiologicznie</a:t>
            </a:r>
            <a:endParaRPr lang="pl-PL" dirty="0"/>
          </a:p>
          <a:p>
            <a:pPr lvl="0"/>
            <a:r>
              <a:rPr lang="pl-PL" dirty="0"/>
              <a:t>U pacjenta występuje przynajmniej </a:t>
            </a:r>
            <a:r>
              <a:rPr lang="pl-PL" u="sng" dirty="0"/>
              <a:t>jeden</a:t>
            </a:r>
            <a:r>
              <a:rPr lang="pl-PL" dirty="0"/>
              <a:t> z objawów: gorączka (&gt;38°C), parcie na mocz, częstomocz, dysuria, lub tkliwość w okolicy nadłonowej </a:t>
            </a:r>
          </a:p>
          <a:p>
            <a:pPr marL="0" indent="0" algn="ctr">
              <a:buNone/>
            </a:pPr>
            <a:r>
              <a:rPr lang="pl-PL" u="sng" dirty="0"/>
              <a:t>oraz</a:t>
            </a:r>
            <a:endParaRPr lang="pl-PL" dirty="0"/>
          </a:p>
          <a:p>
            <a:pPr lvl="0"/>
            <a:r>
              <a:rPr lang="pl-PL" dirty="0"/>
              <a:t>stwierdzono dodatni posiew moczu, czyli ≥ 10</a:t>
            </a:r>
            <a:r>
              <a:rPr lang="pl-PL" baseline="30000" dirty="0"/>
              <a:t>5</a:t>
            </a:r>
            <a:r>
              <a:rPr lang="pl-PL" dirty="0"/>
              <a:t> drobnoustrojów w 1 ml moczu przy występowaniu </a:t>
            </a:r>
            <a:r>
              <a:rPr lang="pl-PL" u="sng" dirty="0"/>
              <a:t>nie więcej niż dwóch gatunków drobnoustrojów.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1715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409" y="227885"/>
            <a:ext cx="9628719" cy="6415135"/>
          </a:xfrm>
        </p:spPr>
      </p:pic>
    </p:spTree>
    <p:extLst>
      <p:ext uri="{BB962C8B-B14F-4D97-AF65-F5344CB8AC3E}">
        <p14:creationId xmlns:p14="http://schemas.microsoft.com/office/powerpoint/2010/main" val="249018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UTI – ZAKAŻENIA UKŁADU MOCZOWEGO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/>
              <a:t>UTI-B:  objawowe zakażenie układu moczowego bez potwierdzenia mikrobiologicznego</a:t>
            </a:r>
            <a:endParaRPr lang="pl-PL" dirty="0"/>
          </a:p>
          <a:p>
            <a:pPr lvl="0" algn="just"/>
            <a:r>
              <a:rPr lang="pl-PL" dirty="0"/>
              <a:t>U pacjenta występuje przynajmniej </a:t>
            </a:r>
            <a:r>
              <a:rPr lang="pl-PL" u="sng" dirty="0"/>
              <a:t>jeden</a:t>
            </a:r>
            <a:r>
              <a:rPr lang="pl-PL" dirty="0"/>
              <a:t> z objawów: gorączka (&gt;38°C), parcie na mocz, zwiększona częstość oddawania moczu, dysuria, lub tkliwość w okolicy nadłonowej </a:t>
            </a:r>
          </a:p>
          <a:p>
            <a:pPr marL="0" indent="0" algn="ctr">
              <a:buNone/>
            </a:pPr>
            <a:r>
              <a:rPr lang="pl-PL" u="sng" dirty="0"/>
              <a:t>oraz</a:t>
            </a:r>
            <a:r>
              <a:rPr lang="pl-PL" dirty="0"/>
              <a:t> spełnione jest przynajmniej </a:t>
            </a:r>
            <a:r>
              <a:rPr lang="pl-PL" u="sng" dirty="0"/>
              <a:t>jedno</a:t>
            </a:r>
            <a:r>
              <a:rPr lang="pl-PL" dirty="0"/>
              <a:t> z poniższych kryteriów:</a:t>
            </a:r>
          </a:p>
          <a:p>
            <a:pPr lvl="0" algn="just"/>
            <a:r>
              <a:rPr lang="pl-PL" dirty="0"/>
              <a:t>Dodatni test paskowy na obecność esterazy leukocytów lub azotanów</a:t>
            </a:r>
          </a:p>
          <a:p>
            <a:pPr lvl="0" algn="just"/>
            <a:r>
              <a:rPr lang="pl-PL" dirty="0"/>
              <a:t>Ropomocz ≥10 WBC/ml lub ≥ 3 WBC/w polu widzenia w nieodwirowanym moczu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49477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UTI – ZAKAŻENIA UKŁADU MOCZOWEGO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Widoczne drobnoustroje w preparacie z nieodwirowanego moczu zabarwionym metodą Grama</a:t>
            </a:r>
          </a:p>
          <a:p>
            <a:pPr lvl="0"/>
            <a:r>
              <a:rPr lang="pl-PL" dirty="0"/>
              <a:t>Przynajmniej </a:t>
            </a:r>
            <a:r>
              <a:rPr lang="pl-PL" u="sng" dirty="0"/>
              <a:t>dwa</a:t>
            </a:r>
            <a:r>
              <a:rPr lang="pl-PL" dirty="0"/>
              <a:t> dodatnie posiewy moczu z izolacją tego samego </a:t>
            </a:r>
            <a:r>
              <a:rPr lang="pl-PL" dirty="0" err="1"/>
              <a:t>uropatogenu</a:t>
            </a:r>
            <a:r>
              <a:rPr lang="pl-PL" dirty="0"/>
              <a:t> (bakterie Gram-ujemne lub </a:t>
            </a:r>
            <a:r>
              <a:rPr lang="pl-PL" i="1" dirty="0"/>
              <a:t>S. </a:t>
            </a:r>
            <a:r>
              <a:rPr lang="pl-PL" i="1" dirty="0" err="1"/>
              <a:t>saprophyticus</a:t>
            </a:r>
            <a:r>
              <a:rPr lang="pl-PL" dirty="0"/>
              <a:t>) z wzrostem≥ 10</a:t>
            </a:r>
            <a:r>
              <a:rPr lang="pl-PL" baseline="30000" dirty="0"/>
              <a:t>2</a:t>
            </a:r>
            <a:r>
              <a:rPr lang="pl-PL" dirty="0"/>
              <a:t> CFU/ml moczu</a:t>
            </a:r>
          </a:p>
          <a:p>
            <a:pPr lvl="0"/>
            <a:r>
              <a:rPr lang="pl-PL" dirty="0"/>
              <a:t>≤10</a:t>
            </a:r>
            <a:r>
              <a:rPr lang="pl-PL" baseline="30000" dirty="0"/>
              <a:t>5</a:t>
            </a:r>
            <a:r>
              <a:rPr lang="pl-PL" dirty="0"/>
              <a:t> CFU/ml z izolacją </a:t>
            </a:r>
            <a:r>
              <a:rPr lang="pl-PL" dirty="0" err="1"/>
              <a:t>uropatogenu</a:t>
            </a:r>
            <a:r>
              <a:rPr lang="pl-PL" dirty="0"/>
              <a:t> (bakterie Gram-ujemne lub </a:t>
            </a:r>
            <a:r>
              <a:rPr lang="pl-PL" i="1" dirty="0"/>
              <a:t>S. </a:t>
            </a:r>
            <a:r>
              <a:rPr lang="pl-PL" i="1" dirty="0" err="1"/>
              <a:t>saprophyticus</a:t>
            </a:r>
            <a:r>
              <a:rPr lang="pl-PL" dirty="0"/>
              <a:t>) u pacjenta skutecznie leczonego z powodu zakażenia układu moczowego</a:t>
            </a:r>
          </a:p>
          <a:p>
            <a:pPr lvl="0"/>
            <a:r>
              <a:rPr lang="pl-PL" dirty="0"/>
              <a:t>Lekarz rozpoznał zakażenie układu moczowego</a:t>
            </a:r>
          </a:p>
          <a:p>
            <a:pPr lvl="0"/>
            <a:r>
              <a:rPr lang="pl-PL" dirty="0"/>
              <a:t>Lekarz włączył stosowne leczenie z powodu zakażenia układu moczowego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2162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UTI – ZAKAŻENIA UKŁADU MOCZOWEGO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UTI-C: bezobjawowa bakteriuria: </a:t>
            </a:r>
          </a:p>
          <a:p>
            <a:pPr algn="just"/>
            <a:r>
              <a:rPr lang="pl-PL" dirty="0"/>
              <a:t>Pacjent nie ma gorączki (&gt;38°C), parcia na mocz, częstomoczu, dysurii, lub tkliwości w okolicy nadłonowej</a:t>
            </a:r>
          </a:p>
          <a:p>
            <a:pPr marL="0" indent="0" algn="just">
              <a:buNone/>
            </a:pPr>
            <a:endParaRPr lang="pl-PL" dirty="0"/>
          </a:p>
          <a:p>
            <a:pPr lvl="0" algn="just"/>
            <a:r>
              <a:rPr lang="pl-PL" dirty="0"/>
              <a:t>Stwierdzono dodatni posiew moczu ze wzrostem nie więcej niż dwóch gatunków drobnoustrojów ≥10</a:t>
            </a:r>
            <a:r>
              <a:rPr lang="pl-PL" baseline="30000" dirty="0"/>
              <a:t>5</a:t>
            </a:r>
            <a:r>
              <a:rPr lang="pl-PL" dirty="0"/>
              <a:t> CFU/ml moczu.</a:t>
            </a:r>
          </a:p>
          <a:p>
            <a:pPr algn="just"/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6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025" y="1828800"/>
            <a:ext cx="5695950" cy="3200400"/>
          </a:xfrm>
        </p:spPr>
      </p:pic>
    </p:spTree>
    <p:extLst>
      <p:ext uri="{BB962C8B-B14F-4D97-AF65-F5344CB8AC3E}">
        <p14:creationId xmlns:p14="http://schemas.microsoft.com/office/powerpoint/2010/main" val="90426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BSI – ZAKAŻENIA ŁOŻYSKA NACZYNIOWEGO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b="1" dirty="0"/>
              <a:t>- Laboratoryjnie potwierdzone zakażenie łożyska naczyniowego</a:t>
            </a:r>
            <a:endParaRPr lang="pl-PL" dirty="0"/>
          </a:p>
          <a:p>
            <a:pPr lvl="0"/>
            <a:r>
              <a:rPr lang="pl-PL" dirty="0"/>
              <a:t>jeden dodatni posiew krwi z obecnością </a:t>
            </a:r>
            <a:r>
              <a:rPr lang="pl-PL" u="sng" dirty="0"/>
              <a:t>uznanego</a:t>
            </a:r>
            <a:r>
              <a:rPr lang="pl-PL" dirty="0"/>
              <a:t> </a:t>
            </a:r>
            <a:r>
              <a:rPr lang="pl-PL" u="sng" dirty="0"/>
              <a:t>patogenu</a:t>
            </a:r>
            <a:r>
              <a:rPr lang="pl-PL" dirty="0"/>
              <a:t> (drobnoustroje inne niż flora skóry)</a:t>
            </a:r>
          </a:p>
          <a:p>
            <a:pPr marL="0" indent="0" algn="ctr">
              <a:buNone/>
            </a:pPr>
            <a:r>
              <a:rPr lang="pl-PL" u="sng" dirty="0"/>
              <a:t>lub</a:t>
            </a:r>
            <a:endParaRPr lang="pl-PL" dirty="0"/>
          </a:p>
          <a:p>
            <a:pPr lvl="0"/>
            <a:r>
              <a:rPr lang="pl-PL" dirty="0"/>
              <a:t>Pacjent ma jeden z poniższych objawów: gorączka (&gt;38°C.), dreszcze, lub hipotensja </a:t>
            </a:r>
          </a:p>
          <a:p>
            <a:pPr marL="0" indent="0" algn="ctr">
              <a:buNone/>
            </a:pPr>
            <a:r>
              <a:rPr lang="pl-PL" u="sng" dirty="0"/>
              <a:t>oraz</a:t>
            </a:r>
            <a:r>
              <a:rPr lang="pl-PL" dirty="0"/>
              <a:t> </a:t>
            </a:r>
          </a:p>
          <a:p>
            <a:r>
              <a:rPr lang="pl-PL" dirty="0"/>
              <a:t>dwa dodatnie posiewy krwi, z których izolowano florę skóry (z dwóch niezależnych próbek krwi, zazwyczaj pobranych w ciągu 48 godzin</a:t>
            </a:r>
            <a:r>
              <a:rPr lang="pl-PL" dirty="0" smtClean="0"/>
              <a:t>).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- Flora </a:t>
            </a:r>
            <a:r>
              <a:rPr lang="pl-PL" dirty="0"/>
              <a:t>skóry = gronkowce </a:t>
            </a:r>
            <a:r>
              <a:rPr lang="pl-PL" dirty="0" err="1"/>
              <a:t>koagulazo</a:t>
            </a:r>
            <a:r>
              <a:rPr lang="pl-PL" dirty="0"/>
              <a:t>-ujemne</a:t>
            </a:r>
            <a:r>
              <a:rPr lang="pl-PL" i="1" dirty="0"/>
              <a:t>, </a:t>
            </a:r>
            <a:r>
              <a:rPr lang="pl-PL" i="1" dirty="0" err="1"/>
              <a:t>Micrococcus</a:t>
            </a:r>
            <a:r>
              <a:rPr lang="pl-PL" i="1" dirty="0"/>
              <a:t> </a:t>
            </a:r>
            <a:r>
              <a:rPr lang="pl-PL" dirty="0" err="1"/>
              <a:t>spp</a:t>
            </a:r>
            <a:r>
              <a:rPr lang="pl-PL" dirty="0"/>
              <a:t>.,</a:t>
            </a:r>
            <a:r>
              <a:rPr lang="pl-PL" i="1" dirty="0"/>
              <a:t> </a:t>
            </a:r>
            <a:r>
              <a:rPr lang="pl-PL" i="1" dirty="0" err="1"/>
              <a:t>Propionibacterium</a:t>
            </a:r>
            <a:r>
              <a:rPr lang="pl-PL" i="1" dirty="0"/>
              <a:t> </a:t>
            </a:r>
            <a:r>
              <a:rPr lang="pl-PL" i="1" dirty="0" err="1"/>
              <a:t>acnes</a:t>
            </a:r>
            <a:r>
              <a:rPr lang="pl-PL" i="1" dirty="0"/>
              <a:t>, </a:t>
            </a:r>
            <a:r>
              <a:rPr lang="pl-PL" i="1" dirty="0" err="1"/>
              <a:t>Bacillus</a:t>
            </a:r>
            <a:r>
              <a:rPr lang="pl-PL" i="1" dirty="0"/>
              <a:t> </a:t>
            </a:r>
            <a:r>
              <a:rPr lang="pl-PL" dirty="0" err="1"/>
              <a:t>spp</a:t>
            </a:r>
            <a:r>
              <a:rPr lang="pl-PL" dirty="0"/>
              <a:t>.,</a:t>
            </a:r>
            <a:r>
              <a:rPr lang="pl-PL" i="1" dirty="0"/>
              <a:t> </a:t>
            </a:r>
            <a:r>
              <a:rPr lang="pl-PL" i="1" dirty="0" err="1"/>
              <a:t>Corynebacterium</a:t>
            </a:r>
            <a:r>
              <a:rPr lang="pl-PL" i="1" dirty="0"/>
              <a:t> </a:t>
            </a:r>
            <a:r>
              <a:rPr lang="pl-PL" dirty="0" err="1"/>
              <a:t>spp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993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BSI – ZAKAŻENIA ŁOŻYSKA NACZYNIOWEGO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Źródło zakażenia łożyska naczyniowego:</a:t>
            </a:r>
          </a:p>
          <a:p>
            <a:r>
              <a:rPr lang="pl-PL" u="sng" dirty="0"/>
              <a:t>Związane z cewnikiem naczyniowym</a:t>
            </a:r>
            <a:r>
              <a:rPr lang="pl-PL" dirty="0"/>
              <a:t>: ten sam drobnoustrój został izolowany z końcówki cewnika naczyniowego lub objawy zakażenia ustąpiły w ciągu 48 godzin od usunięcia cewnika naczyniowego</a:t>
            </a:r>
          </a:p>
          <a:p>
            <a:r>
              <a:rPr lang="pl-PL" dirty="0"/>
              <a:t>Dotyczą pacjentów z cewnikami obwodowymi i centralnymi</a:t>
            </a:r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260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BSI – ZAKAŻENIA ŁOŻYSKA NACZYNIOWEGO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pl-PL" u="sng" dirty="0"/>
              <a:t>Wtórne do innego zakażenia</a:t>
            </a:r>
            <a:r>
              <a:rPr lang="pl-PL" dirty="0"/>
              <a:t>: ten sam drobnoustrój był izolowany z innego ogniska zakażenia lub istnieje silne kliniczne podejrzenie, że zakażenie łożyska naczyniowego jest wtórne do zakażenia toczącego się w innym miejscu, przeprowadzonej procedury inwazyjnej lub wprowadzenia ciała obcego.</a:t>
            </a:r>
          </a:p>
          <a:p>
            <a:pPr lvl="1"/>
            <a:r>
              <a:rPr lang="pl-PL" dirty="0"/>
              <a:t>Zapalenie płuc (S-PUL)</a:t>
            </a:r>
          </a:p>
          <a:p>
            <a:pPr lvl="1"/>
            <a:r>
              <a:rPr lang="pl-PL" dirty="0"/>
              <a:t>Zakażenie układu moczowego (S-UTI)</a:t>
            </a:r>
          </a:p>
          <a:p>
            <a:pPr lvl="1"/>
            <a:r>
              <a:rPr lang="pl-PL" dirty="0"/>
              <a:t>Zakażenie układu pokarmowego (S-DIG)</a:t>
            </a:r>
          </a:p>
          <a:p>
            <a:pPr lvl="1"/>
            <a:r>
              <a:rPr lang="pl-PL" dirty="0"/>
              <a:t>SSI (S-SSI): zakażenie miejsca operowanego</a:t>
            </a:r>
          </a:p>
          <a:p>
            <a:pPr lvl="1"/>
            <a:r>
              <a:rPr lang="pl-PL" dirty="0"/>
              <a:t>Zakażenie skóry i tkanek miękkich (S-SST)</a:t>
            </a:r>
          </a:p>
          <a:p>
            <a:pPr lvl="1"/>
            <a:r>
              <a:rPr lang="pl-PL" dirty="0"/>
              <a:t>Inne (S-OTH</a:t>
            </a:r>
          </a:p>
        </p:txBody>
      </p:sp>
    </p:spTree>
    <p:extLst>
      <p:ext uri="{BB962C8B-B14F-4D97-AF65-F5344CB8AC3E}">
        <p14:creationId xmlns:p14="http://schemas.microsoft.com/office/powerpoint/2010/main" val="381527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BSI – ZAKAŻENIA ŁOŻYSKA NACZYNIOWEGO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u="sng" dirty="0"/>
              <a:t>Nieznane pochodzenie (UO)</a:t>
            </a:r>
            <a:r>
              <a:rPr lang="pl-PL" dirty="0"/>
              <a:t>: Żadne z powyższych, zakażenie łożyska naczyniowego bez ustalonego pochodzenia (w trakcie przeprowadzonej weryfikacji nie znaleziono źródła)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u="sng" dirty="0"/>
              <a:t>Nieznane (UNK)</a:t>
            </a:r>
            <a:r>
              <a:rPr lang="pl-PL" dirty="0"/>
              <a:t>: Brak informacji dotyczących źródła zakażenia łożyska naczyniowego, informacje nie zostały odnotowane w dokumentacji pacjenta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844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CRI – ZAKAŻENIA ZWIĄZANE Z CEWNIKIEM NACZYNIOWYM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pl-PL" dirty="0"/>
              <a:t>Związane z centralnymi cewnikami naczyniowymi i obwodowymi cewnikami naczyniowymi</a:t>
            </a:r>
          </a:p>
          <a:p>
            <a:pPr>
              <a:buFontTx/>
              <a:buChar char="-"/>
            </a:pPr>
            <a:r>
              <a:rPr lang="pl-PL" dirty="0"/>
              <a:t>Zakażenie miejscowe:</a:t>
            </a:r>
          </a:p>
          <a:p>
            <a:r>
              <a:rPr lang="pl-PL" dirty="0"/>
              <a:t>ropny wysięk/naciek zapalny w miejscu wprowadzenia cewnika naczyniowego lub na wysokości tunelu </a:t>
            </a:r>
          </a:p>
          <a:p>
            <a:r>
              <a:rPr lang="pl-PL" dirty="0"/>
              <a:t>wzrost bakteryjny w posiewie z końcówki cewnika</a:t>
            </a:r>
          </a:p>
          <a:p>
            <a:pPr marL="0" indent="0">
              <a:buNone/>
            </a:pPr>
            <a:r>
              <a:rPr lang="pl-PL"/>
              <a:t>- Zakażenia uogólnione – z dodatnim lub bez dodatniego posiewu krwi</a:t>
            </a:r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721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025" y="1581150"/>
            <a:ext cx="4933950" cy="3695700"/>
          </a:xfrm>
        </p:spPr>
      </p:pic>
    </p:spTree>
    <p:extLst>
      <p:ext uri="{BB962C8B-B14F-4D97-AF65-F5344CB8AC3E}">
        <p14:creationId xmlns:p14="http://schemas.microsoft.com/office/powerpoint/2010/main" val="33161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Mechanizm błędnego koła</a:t>
            </a:r>
            <a:endParaRPr lang="pl-PL" dirty="0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39801" y="2498501"/>
            <a:ext cx="2341067" cy="115224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3013656" y="2498501"/>
            <a:ext cx="2318198" cy="11333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pl-PL" dirty="0">
                <a:solidFill>
                  <a:prstClr val="black"/>
                </a:solidFill>
              </a:rPr>
              <a:t>ZAKAŻENIE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3878" y="4926376"/>
            <a:ext cx="2341067" cy="1152244"/>
          </a:xfrm>
          <a:prstGeom prst="rect">
            <a:avLst/>
          </a:prstGeom>
        </p:spPr>
      </p:pic>
      <p:sp>
        <p:nvSpPr>
          <p:cNvPr id="10" name="Prostokąt 9"/>
          <p:cNvSpPr/>
          <p:nvPr/>
        </p:nvSpPr>
        <p:spPr>
          <a:xfrm>
            <a:off x="6739801" y="2498501"/>
            <a:ext cx="2341067" cy="11522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pl-PL" dirty="0">
                <a:solidFill>
                  <a:prstClr val="black"/>
                </a:solidFill>
              </a:rPr>
              <a:t>BAKTERIE / OPORNOŚĆ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4923878" y="4945279"/>
            <a:ext cx="2341067" cy="11333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pl-PL" dirty="0">
                <a:solidFill>
                  <a:prstClr val="black"/>
                </a:solidFill>
              </a:rPr>
              <a:t>ANTYBIOTYKI</a:t>
            </a:r>
          </a:p>
        </p:txBody>
      </p:sp>
      <p:sp>
        <p:nvSpPr>
          <p:cNvPr id="13" name="Strzałka w lewo 12"/>
          <p:cNvSpPr/>
          <p:nvPr/>
        </p:nvSpPr>
        <p:spPr>
          <a:xfrm>
            <a:off x="5743977" y="2935610"/>
            <a:ext cx="450761" cy="456012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l-PL">
              <a:solidFill>
                <a:prstClr val="white"/>
              </a:solidFill>
            </a:endParaRPr>
          </a:p>
        </p:txBody>
      </p:sp>
      <p:sp>
        <p:nvSpPr>
          <p:cNvPr id="14" name="Strzałka zakrzywiona w prawo 13"/>
          <p:cNvSpPr/>
          <p:nvPr/>
        </p:nvSpPr>
        <p:spPr>
          <a:xfrm>
            <a:off x="3889420" y="4051103"/>
            <a:ext cx="759853" cy="1460846"/>
          </a:xfrm>
          <a:prstGeom prst="curved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l-PL">
              <a:solidFill>
                <a:prstClr val="white"/>
              </a:solidFill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7539550" y="4052991"/>
            <a:ext cx="780356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87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ZAKAŻENIA W PRAKTYCE SZPITALNEJ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Definicje </a:t>
            </a:r>
            <a:r>
              <a:rPr lang="pl-PL" u="sng" dirty="0"/>
              <a:t>zakażeń związanych z opieką zdrowotną</a:t>
            </a:r>
            <a:r>
              <a:rPr lang="pl-PL" dirty="0"/>
              <a:t> (HAI - ang. </a:t>
            </a:r>
            <a:r>
              <a:rPr lang="pl-PL" i="1" dirty="0"/>
              <a:t>Healthcare </a:t>
            </a:r>
            <a:r>
              <a:rPr lang="pl-PL" i="1" dirty="0" err="1"/>
              <a:t>Associated</a:t>
            </a:r>
            <a:r>
              <a:rPr lang="pl-PL" i="1" dirty="0"/>
              <a:t> </a:t>
            </a:r>
            <a:r>
              <a:rPr lang="pl-PL" i="1" dirty="0" err="1"/>
              <a:t>Infection</a:t>
            </a:r>
            <a:r>
              <a:rPr lang="pl-PL" dirty="0"/>
              <a:t>) zostały opracowane przez zespół ekspertów powołanych przez Europejskie Centrum Zapobiegania i Kontroli Chorób (ECDC - ang. </a:t>
            </a:r>
            <a:r>
              <a:rPr lang="pl-PL" i="1" dirty="0" err="1"/>
              <a:t>European</a:t>
            </a:r>
            <a:r>
              <a:rPr lang="pl-PL" i="1" dirty="0"/>
              <a:t> Centre for </a:t>
            </a:r>
            <a:r>
              <a:rPr lang="pl-PL" i="1" dirty="0" err="1"/>
              <a:t>Disease</a:t>
            </a:r>
            <a:r>
              <a:rPr lang="pl-PL" i="1" dirty="0"/>
              <a:t> </a:t>
            </a:r>
            <a:r>
              <a:rPr lang="pl-PL" i="1" dirty="0" err="1"/>
              <a:t>Prevention</a:t>
            </a:r>
            <a:r>
              <a:rPr lang="pl-PL" i="1" dirty="0"/>
              <a:t> and Control</a:t>
            </a:r>
            <a:r>
              <a:rPr lang="pl-PL" dirty="0"/>
              <a:t>) w 2009 roku w celu ujednolicenia stosowanych we wszystkich krajach Unii Europejskiej i krajach współpracujących kryteriów rozpoznawania zakażeń w ramach monitorowania zakażeń.</a:t>
            </a:r>
          </a:p>
          <a:p>
            <a:pPr algn="just"/>
            <a:r>
              <a:rPr lang="pl-PL" dirty="0"/>
              <a:t>Aktualnie obowiązujące – od 1 stycznia 2016 roku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6333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DEFINICJE AKTYWNYCH ZAKAŻEŃ ZWIĄZANYCH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OPIEKĄ ZDROWOTNĄ - HAI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/>
              <a:t>Początek zakażeń związanych z opieką zdrowotną (HAI)</a:t>
            </a:r>
          </a:p>
          <a:p>
            <a:pPr algn="just">
              <a:buFontTx/>
              <a:buChar char="-"/>
            </a:pPr>
            <a:r>
              <a:rPr lang="pl-PL" dirty="0"/>
              <a:t>Od 3 doby po przyjęciu (po upływie 48 godzin) </a:t>
            </a:r>
          </a:p>
          <a:p>
            <a:pPr marL="0" indent="0" algn="ctr">
              <a:buNone/>
            </a:pPr>
            <a:r>
              <a:rPr lang="pl-PL" dirty="0"/>
              <a:t>LUB</a:t>
            </a:r>
          </a:p>
          <a:p>
            <a:pPr algn="just">
              <a:buFontTx/>
              <a:buChar char="-"/>
            </a:pPr>
            <a:r>
              <a:rPr lang="pl-PL" dirty="0"/>
              <a:t>Pierwsza lub druga doba od przyjęcia, gdy są spełnione kryteria zakażenia miejsca operowanego (z włączeniem 30 dni lub 90 dni od zabiegu operacyjnego) </a:t>
            </a:r>
          </a:p>
          <a:p>
            <a:pPr algn="just"/>
            <a:r>
              <a:rPr lang="pl-PL" dirty="0"/>
              <a:t>30 dni od zabiegu operacyjnego, jeśli nie wszczepiono implantu lub </a:t>
            </a:r>
          </a:p>
          <a:p>
            <a:pPr algn="just"/>
            <a:r>
              <a:rPr lang="pl-PL" dirty="0"/>
              <a:t>w ciągu 90 dni, jeśli wszczepiono implant</a:t>
            </a:r>
          </a:p>
          <a:p>
            <a:pPr marL="0" indent="0" algn="ctr">
              <a:buNone/>
            </a:pPr>
            <a:r>
              <a:rPr lang="pl-PL" dirty="0"/>
              <a:t>LUB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609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DEFINICJE AKTYWNYCH ZAKAŻEŃ ZWIĄZANYCH Z OPIEKĄ ZDROWOTNĄ - HAI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pl-PL" dirty="0"/>
              <a:t>Pierwsza lub druga doba od przyjęcia w przypadku pacjentów wypisanych w ciągu ostatnich 48 godzin z zakładu opieki zdrowotnej </a:t>
            </a:r>
          </a:p>
          <a:p>
            <a:pPr marL="0" indent="0" algn="ctr">
              <a:buNone/>
            </a:pPr>
            <a:r>
              <a:rPr lang="pl-PL" dirty="0"/>
              <a:t>LUB</a:t>
            </a:r>
          </a:p>
          <a:p>
            <a:pPr>
              <a:buFontTx/>
              <a:buChar char="-"/>
            </a:pPr>
            <a:r>
              <a:rPr lang="pl-PL" dirty="0"/>
              <a:t>Pierwsza lub druga doba od przyjęcia, jeśli pacjent został wypisany w ciągu ostatnich 28 dni ze szpitala lub jednostki opieki długoterminowej w przypadku wystąpienia objawów zakażenia </a:t>
            </a:r>
            <a:r>
              <a:rPr lang="pl-PL" i="1" dirty="0"/>
              <a:t>Clostridium </a:t>
            </a:r>
            <a:r>
              <a:rPr lang="pl-PL" i="1" dirty="0" err="1"/>
              <a:t>difficile</a:t>
            </a:r>
            <a:r>
              <a:rPr lang="pl-PL" i="1" dirty="0"/>
              <a:t> </a:t>
            </a:r>
          </a:p>
          <a:p>
            <a:pPr marL="0" indent="0" algn="ctr">
              <a:buNone/>
            </a:pPr>
            <a:r>
              <a:rPr lang="pl-PL" dirty="0"/>
              <a:t>LUB</a:t>
            </a:r>
          </a:p>
          <a:p>
            <a:pPr>
              <a:buFontTx/>
              <a:buChar char="-"/>
            </a:pPr>
            <a:r>
              <a:rPr lang="pl-PL" dirty="0"/>
              <a:t>Pierwsza lub druga doba od przyjęcia, jeśli wprowadzono cewnik naczyniowy lub rurkę intubacyjną/tracheotomijną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448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LISTA KODÓW - HAI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6882" y="1648497"/>
            <a:ext cx="5171351" cy="488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7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WYBRANE DEFINICJE PRZYPADKÓW ZAKAŻEŃ ZWIĄZANYCH Z OPIEKĄ ZDROWOTNĄ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SSI – Zakażenia miejsca operowanego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PN – Zapalenie płuc</a:t>
            </a:r>
          </a:p>
          <a:p>
            <a:endParaRPr lang="pl-PL" dirty="0"/>
          </a:p>
          <a:p>
            <a:r>
              <a:rPr lang="pl-PL" dirty="0"/>
              <a:t>UTI – Zakażenia układu moczowego</a:t>
            </a:r>
          </a:p>
          <a:p>
            <a:endParaRPr lang="pl-PL" dirty="0"/>
          </a:p>
          <a:p>
            <a:r>
              <a:rPr lang="pl-PL" dirty="0"/>
              <a:t>BSI – Zakażenia łożyska naczyniowego</a:t>
            </a:r>
          </a:p>
          <a:p>
            <a:endParaRPr lang="pl-PL" dirty="0"/>
          </a:p>
          <a:p>
            <a:r>
              <a:rPr lang="pl-PL" dirty="0"/>
              <a:t>CRI – Zakażenia związane z cewnikiem naczyniowym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27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SSI – ZAKAŻENIA MIEJSCA OPEROWANEGO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Zakażenie powierzchowne, w miejscu nacięcia (powierzchowne) (SSI-S)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Głębokie zakażenie miejsca operowanego (SSI-D)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Zakażenie narządu/przestrzeni (SSI-O</a:t>
            </a:r>
            <a:r>
              <a:rPr lang="pl-PL" dirty="0" smtClean="0"/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977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1456</Words>
  <Application>Microsoft Office PowerPoint</Application>
  <PresentationFormat>Panoramiczny</PresentationFormat>
  <Paragraphs>135</Paragraphs>
  <Slides>29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3" baseType="lpstr">
      <vt:lpstr>Arial</vt:lpstr>
      <vt:lpstr>Trebuchet MS</vt:lpstr>
      <vt:lpstr>Tw Cen MT</vt:lpstr>
      <vt:lpstr>Circuit</vt:lpstr>
      <vt:lpstr>ZAKAŻENIA W PRAKTYCE SZPITALNEJ</vt:lpstr>
      <vt:lpstr>Prezentacja programu PowerPoint</vt:lpstr>
      <vt:lpstr>Mechanizm błędnego koła</vt:lpstr>
      <vt:lpstr>ZAKAŻENIA W PRAKTYCE SZPITALNEJ </vt:lpstr>
      <vt:lpstr>DEFINICJE AKTYWNYCH ZAKAŻEŃ ZWIĄZANYCH  Z OPIEKĄ ZDROWOTNĄ - HAI</vt:lpstr>
      <vt:lpstr>DEFINICJE AKTYWNYCH ZAKAŻEŃ ZWIĄZANYCH Z OPIEKĄ ZDROWOTNĄ - HAI</vt:lpstr>
      <vt:lpstr>LISTA KODÓW - HAI</vt:lpstr>
      <vt:lpstr>WYBRANE DEFINICJE PRZYPADKÓW ZAKAŻEŃ ZWIĄZANYCH Z OPIEKĄ ZDROWOTNĄ</vt:lpstr>
      <vt:lpstr>SSI – ZAKAŻENIA MIEJSCA OPEROWANEGO</vt:lpstr>
      <vt:lpstr>Prezentacja programu PowerPoint</vt:lpstr>
      <vt:lpstr>SSI – ZAKAŻENIA MIEJSCA OPEROWANEGO ZAKAŻENIE POWIERZCHOWNE</vt:lpstr>
      <vt:lpstr>SSI – ZAKAŻENIA MIEJSCA OPEROWANEGO ZAKAŻENIE GŁĘBOKIE</vt:lpstr>
      <vt:lpstr>SSI – ZAKAŻENIA MIEJSCA OPEROWANEGO ZAKAŻENIE GŁĘBOKIE</vt:lpstr>
      <vt:lpstr>SSI – ZAKAŻENIA MIEJSCA OPEROWANEGO ZAKAŻENIE NARZĄDU / PRZESTRZENI</vt:lpstr>
      <vt:lpstr>SSI – ZAKAŻENIA MIEJSCA OPEROWANEGO ZAKAŻENIE NARZĄDU / PRZESTRZENI</vt:lpstr>
      <vt:lpstr>PN – ZAPALENIE PŁUC</vt:lpstr>
      <vt:lpstr>PN – ZAPALENIE PŁUC</vt:lpstr>
      <vt:lpstr>PN – ZAPALENIE PŁUC</vt:lpstr>
      <vt:lpstr>UTI – ZAKAŻENIA UKŁADU MOCZOWEGO</vt:lpstr>
      <vt:lpstr>UTI – ZAKAŻENIA UKŁADU MOCZOWEGO</vt:lpstr>
      <vt:lpstr>UTI – ZAKAŻENIA UKŁADU MOCZOWEGO</vt:lpstr>
      <vt:lpstr>UTI – ZAKAŻENIA UKŁADU MOCZOWEGO</vt:lpstr>
      <vt:lpstr>Prezentacja programu PowerPoint</vt:lpstr>
      <vt:lpstr>BSI – ZAKAŻENIA ŁOŻYSKA NACZYNIOWEGO</vt:lpstr>
      <vt:lpstr>BSI – ZAKAŻENIA ŁOŻYSKA NACZYNIOWEGO</vt:lpstr>
      <vt:lpstr>BSI – ZAKAŻENIA ŁOŻYSKA NACZYNIOWEGO</vt:lpstr>
      <vt:lpstr>BSI – ZAKAŻENIA ŁOŻYSKA NACZYNIOWEGO</vt:lpstr>
      <vt:lpstr>CRI – ZAKAŻENIA ZWIĄZANE Z CEWNIKIEM NACZYNIOWYM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Karolina</dc:creator>
  <cp:lastModifiedBy>Karolina</cp:lastModifiedBy>
  <cp:revision>3</cp:revision>
  <dcterms:created xsi:type="dcterms:W3CDTF">2018-10-28T06:58:19Z</dcterms:created>
  <dcterms:modified xsi:type="dcterms:W3CDTF">2018-10-28T10:21:41Z</dcterms:modified>
</cp:coreProperties>
</file>